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oppins Light" panose="020B0604020202020204" charset="0"/>
      <p:regular r:id="rId23"/>
    </p:embeddedFont>
    <p:embeddedFont>
      <p:font typeface="Poppins Light Bold" panose="020B0604020202020204" charset="0"/>
      <p:regular r:id="rId24"/>
    </p:embeddedFont>
    <p:embeddedFont>
      <p:font typeface="Poppins Medium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5682DD-B74C-4045-B58E-EB43499D8F92}" v="2" dt="2020-03-01T19:25:31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Nicolau" userId="437345c8a7974ef6" providerId="LiveId" clId="{935682DD-B74C-4045-B58E-EB43499D8F92}"/>
    <pc:docChg chg="modSld">
      <pc:chgData name="Silvia Nicolau" userId="437345c8a7974ef6" providerId="LiveId" clId="{935682DD-B74C-4045-B58E-EB43499D8F92}" dt="2020-03-01T19:25:34.033" v="5" actId="108"/>
      <pc:docMkLst>
        <pc:docMk/>
      </pc:docMkLst>
      <pc:sldChg chg="modSp">
        <pc:chgData name="Silvia Nicolau" userId="437345c8a7974ef6" providerId="LiveId" clId="{935682DD-B74C-4045-B58E-EB43499D8F92}" dt="2020-03-01T19:25:34.033" v="5" actId="108"/>
        <pc:sldMkLst>
          <pc:docMk/>
          <pc:sldMk cId="0" sldId="260"/>
        </pc:sldMkLst>
        <pc:spChg chg="mod">
          <ac:chgData name="Silvia Nicolau" userId="437345c8a7974ef6" providerId="LiveId" clId="{935682DD-B74C-4045-B58E-EB43499D8F92}" dt="2020-03-01T19:25:34.033" v="5" actId="108"/>
          <ac:spMkLst>
            <pc:docMk/>
            <pc:sldMk cId="0" sldId="260"/>
            <ac:spMk id="2" creationId="{00000000-0000-0000-0000-000000000000}"/>
          </ac:spMkLst>
        </pc:spChg>
      </pc:sldChg>
      <pc:sldChg chg="modSp">
        <pc:chgData name="Silvia Nicolau" userId="437345c8a7974ef6" providerId="LiveId" clId="{935682DD-B74C-4045-B58E-EB43499D8F92}" dt="2020-02-28T12:53:39.237" v="2" actId="20577"/>
        <pc:sldMkLst>
          <pc:docMk/>
          <pc:sldMk cId="0" sldId="269"/>
        </pc:sldMkLst>
        <pc:spChg chg="mod">
          <ac:chgData name="Silvia Nicolau" userId="437345c8a7974ef6" providerId="LiveId" clId="{935682DD-B74C-4045-B58E-EB43499D8F92}" dt="2020-02-28T12:53:39.237" v="2" actId="20577"/>
          <ac:spMkLst>
            <pc:docMk/>
            <pc:sldMk cId="0" sldId="269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tendencies seem different and the statistic tests show they are actually different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Explicar a Malnutrition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Explicar a selecção das foods</a:t>
            </a:r>
          </a:p>
          <a:p>
            <a:pPr lvl="0"/>
            <a:endParaRPr lang="en-US"/>
          </a:p>
          <a:p>
            <a:pPr lvl="0"/>
            <a:r>
              <a:rPr lang="en-US"/>
              <a:t>The tendencies seem different and the statistic tests show they are actually different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7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53670"/>
          </a:xfrm>
          <a:prstGeom prst="rect">
            <a:avLst/>
          </a:prstGeom>
          <a:solidFill>
            <a:srgbClr val="F8F8F3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125845"/>
            <a:ext cx="16230600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179">
                <a:solidFill>
                  <a:srgbClr val="4B7B67"/>
                </a:solidFill>
                <a:latin typeface="Poppins Medium"/>
              </a:rPr>
              <a:t>Ironhack | Data Analytics | Project 4 | Silvia Nicolau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051552"/>
            <a:ext cx="16230600" cy="167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0"/>
              </a:lnSpc>
            </a:pPr>
            <a:r>
              <a:rPr lang="en-US" sz="12000" spc="-204">
                <a:solidFill>
                  <a:srgbClr val="F8F8F3"/>
                </a:solidFill>
                <a:latin typeface="Poppins Bold Bold Italics"/>
              </a:rPr>
              <a:t>Recipe for Eternity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2697433"/>
            <a:ext cx="8583031" cy="633509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Results - BMI - by Country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8573" y="3399433"/>
            <a:ext cx="8575427" cy="483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>
                <a:solidFill>
                  <a:srgbClr val="4B7B67"/>
                </a:solidFill>
                <a:latin typeface="Poppins Light"/>
              </a:rPr>
              <a:t>BMI seems to have a Normal distribution among the European countries and statistics do not deny that</a:t>
            </a:r>
          </a:p>
          <a:p>
            <a:pPr>
              <a:lnSpc>
                <a:spcPts val="4799"/>
              </a:lnSpc>
            </a:pPr>
            <a:endParaRPr lang="en-US" sz="3199" spc="31">
              <a:solidFill>
                <a:srgbClr val="4B7B67"/>
              </a:solidFill>
              <a:latin typeface="Poppins Light"/>
            </a:endParaRPr>
          </a:p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>
                <a:solidFill>
                  <a:srgbClr val="4B7B67"/>
                </a:solidFill>
                <a:latin typeface="Poppins Light"/>
              </a:rPr>
              <a:t>Infer to other developed countries</a:t>
            </a:r>
          </a:p>
          <a:p>
            <a:pPr>
              <a:lnSpc>
                <a:spcPts val="4799"/>
              </a:lnSpc>
            </a:pPr>
            <a:r>
              <a:rPr lang="en-US" sz="3199" spc="31">
                <a:solidFill>
                  <a:srgbClr val="4B7B67"/>
                </a:solidFill>
                <a:latin typeface="Poppins Light"/>
              </a:rPr>
              <a:t>   (with 95% confidence):</a:t>
            </a:r>
          </a:p>
          <a:p>
            <a:pPr>
              <a:lnSpc>
                <a:spcPts val="4799"/>
              </a:lnSpc>
            </a:pPr>
            <a:r>
              <a:rPr lang="en-US" sz="3199" spc="31">
                <a:solidFill>
                  <a:srgbClr val="4B7B67"/>
                </a:solidFill>
                <a:latin typeface="Poppins Light"/>
              </a:rPr>
              <a:t>    25.2 &lt; BMI &lt; 27.6 (overweight)</a:t>
            </a:r>
          </a:p>
          <a:p>
            <a:pPr>
              <a:lnSpc>
                <a:spcPts val="4799"/>
              </a:lnSpc>
            </a:pPr>
            <a:endParaRPr lang="en-US" sz="3199" spc="31">
              <a:solidFill>
                <a:srgbClr val="4B7B67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35327" y="2463799"/>
            <a:ext cx="9383924" cy="665492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Results - BMI - average in Europe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8573" y="4236703"/>
            <a:ext cx="8575427" cy="301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There is an evident liner relation</a:t>
            </a: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39106" y="2462636"/>
            <a:ext cx="9385137" cy="665578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Results - BMI - average in Europe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8573" y="4236703"/>
            <a:ext cx="8575427" cy="301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There is an evident liner relation</a:t>
            </a:r>
          </a:p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Which is </a:t>
            </a:r>
            <a:r>
              <a:rPr lang="en-US" sz="3199" spc="31" dirty="0" err="1">
                <a:solidFill>
                  <a:srgbClr val="4B7B67"/>
                </a:solidFill>
                <a:latin typeface="Poppins Light"/>
              </a:rPr>
              <a:t>statisticaly</a:t>
            </a: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 proven</a:t>
            </a: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39106" y="2462636"/>
            <a:ext cx="9385137" cy="665578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Results - BMI - average in Europe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8573" y="4236703"/>
            <a:ext cx="8575427" cy="301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There is an evident liner relation</a:t>
            </a:r>
          </a:p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Which is </a:t>
            </a:r>
            <a:r>
              <a:rPr lang="en-US" sz="3199" spc="31" dirty="0" err="1">
                <a:solidFill>
                  <a:srgbClr val="4B7B67"/>
                </a:solidFill>
                <a:latin typeface="Poppins Light"/>
              </a:rPr>
              <a:t>statisticaly</a:t>
            </a: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 proven</a:t>
            </a: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Predict when BMI=30 (obese):</a:t>
            </a:r>
          </a:p>
          <a:p>
            <a:pPr>
              <a:lnSpc>
                <a:spcPts val="4799"/>
              </a:lnSpc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    by 2080!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Results - Relations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86083"/>
            <a:ext cx="16230600" cy="530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spc="42" dirty="0">
                <a:solidFill>
                  <a:srgbClr val="4B7B67"/>
                </a:solidFill>
                <a:latin typeface="Poppins Light Bold"/>
              </a:rPr>
              <a:t>Sugar vs Diabetes</a:t>
            </a:r>
          </a:p>
          <a:p>
            <a:pPr>
              <a:lnSpc>
                <a:spcPts val="4799"/>
              </a:lnSpc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Sugar consumption is decreasing and Diabetes is increasing so it needs further investigation of risk factors (other than nutrition)</a:t>
            </a: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6300"/>
              </a:lnSpc>
            </a:pPr>
            <a:r>
              <a:rPr lang="en-US" sz="4200" spc="42" dirty="0">
                <a:solidFill>
                  <a:srgbClr val="4B7B67"/>
                </a:solidFill>
                <a:latin typeface="Poppins Light Bold"/>
              </a:rPr>
              <a:t>BMI vs Colon cancer</a:t>
            </a:r>
          </a:p>
          <a:p>
            <a:pPr>
              <a:lnSpc>
                <a:spcPts val="4800"/>
              </a:lnSpc>
            </a:pPr>
            <a:r>
              <a:rPr lang="en-US" sz="3200" spc="32" dirty="0">
                <a:solidFill>
                  <a:srgbClr val="4B7B67"/>
                </a:solidFill>
                <a:latin typeface="Poppins Light"/>
              </a:rPr>
              <a:t>Statistics shows that they are highly related so weight control is recommended</a:t>
            </a:r>
          </a:p>
          <a:p>
            <a:pPr>
              <a:lnSpc>
                <a:spcPts val="4800"/>
              </a:lnSpc>
            </a:pPr>
            <a:endParaRPr lang="en-US" sz="3200" spc="32" dirty="0">
              <a:solidFill>
                <a:srgbClr val="4B7B67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1749"/>
            <a:ext cx="16230600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168">
                <a:solidFill>
                  <a:srgbClr val="F8F8F3"/>
                </a:solidFill>
                <a:latin typeface="Poppins Bold Bold Italics"/>
              </a:rPr>
              <a:t>Who wants to live forever?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8288000" cy="3097707"/>
          </a:xfrm>
          <a:prstGeom prst="rect">
            <a:avLst/>
          </a:prstGeom>
          <a:solidFill>
            <a:srgbClr val="4B7B67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515339"/>
            <a:ext cx="16230600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600" spc="168">
                <a:solidFill>
                  <a:srgbClr val="F8F8F3"/>
                </a:solidFill>
                <a:latin typeface="Poppins Bold Bold Italics"/>
              </a:rPr>
              <a:t>Recipe for Eternity</a:t>
            </a:r>
          </a:p>
          <a:p>
            <a:pPr algn="ctr"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Light Bold Italics"/>
              </a:rPr>
              <a:t>How to live forever?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1749"/>
            <a:ext cx="16230600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168">
                <a:solidFill>
                  <a:srgbClr val="F8F8F3"/>
                </a:solidFill>
                <a:latin typeface="Poppins Bold Bold Italics"/>
              </a:rPr>
              <a:t>Who wants to live forever?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8288000" cy="3097707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53517" y="3097707"/>
            <a:ext cx="12780965" cy="718929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15339"/>
            <a:ext cx="16230600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600" spc="168">
                <a:solidFill>
                  <a:srgbClr val="F8F8F3"/>
                </a:solidFill>
                <a:latin typeface="Poppins Bold Bold Italics"/>
              </a:rPr>
              <a:t>Recipe for Eternity</a:t>
            </a:r>
          </a:p>
          <a:p>
            <a:pPr algn="ctr"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Light Bold Italics"/>
              </a:rPr>
              <a:t>How to live forever?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097707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b="30496"/>
          <a:stretch>
            <a:fillRect/>
          </a:stretch>
        </p:blipFill>
        <p:spPr>
          <a:xfrm>
            <a:off x="5145094" y="3097707"/>
            <a:ext cx="7997812" cy="71892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01749"/>
            <a:ext cx="16230600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168">
                <a:solidFill>
                  <a:srgbClr val="F8F8F3"/>
                </a:solidFill>
                <a:latin typeface="Poppins Bold Bold Italics"/>
              </a:rPr>
              <a:t>Who wants to live forever?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097707"/>
          </a:xfrm>
          <a:prstGeom prst="rect">
            <a:avLst/>
          </a:prstGeom>
          <a:solidFill>
            <a:srgbClr val="4B7B67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515339"/>
            <a:ext cx="16230600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600" spc="168">
                <a:solidFill>
                  <a:srgbClr val="F8F8F3"/>
                </a:solidFill>
                <a:latin typeface="Poppins Bold Bold Italics"/>
              </a:rPr>
              <a:t>Recipe for Eternity</a:t>
            </a:r>
          </a:p>
          <a:p>
            <a:pPr algn="ctr"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Light Bold Italics"/>
              </a:rPr>
              <a:t>How to live forever?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991100"/>
            <a:ext cx="16230600" cy="313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5600" u="none" spc="56" dirty="0">
                <a:solidFill>
                  <a:srgbClr val="4B7B67"/>
                </a:solidFill>
                <a:latin typeface="Poppins Light"/>
              </a:rPr>
              <a:t>Analysis of the influence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5600" u="none" spc="56" dirty="0">
                <a:solidFill>
                  <a:srgbClr val="4B7B67"/>
                </a:solidFill>
                <a:latin typeface="Poppins Light"/>
              </a:rPr>
              <a:t>of some nutrition factors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600" u="none" spc="56" dirty="0">
                <a:solidFill>
                  <a:srgbClr val="4B7B67"/>
                </a:solidFill>
                <a:latin typeface="Poppins Light"/>
              </a:rPr>
              <a:t>in diseases related to nutrition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08672"/>
            <a:ext cx="16230600" cy="701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spc="42">
                <a:solidFill>
                  <a:srgbClr val="4B7B67"/>
                </a:solidFill>
                <a:latin typeface="Poppins Light Bold"/>
              </a:rPr>
              <a:t>Nutrition</a:t>
            </a:r>
          </a:p>
          <a:p>
            <a:pPr>
              <a:lnSpc>
                <a:spcPts val="4800"/>
              </a:lnSpc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Domestic supply quantity in European countries over the years</a:t>
            </a:r>
          </a:p>
          <a:p>
            <a:pPr marL="528320" lvl="1" indent="-264160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All sugar forms</a:t>
            </a:r>
          </a:p>
          <a:p>
            <a:pPr marL="528320" lvl="1" indent="-264160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Sweetners, honey, dates</a:t>
            </a:r>
          </a:p>
          <a:p>
            <a:pPr marL="528320" lvl="1" indent="-264160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Fruits &amp; veggies</a:t>
            </a:r>
          </a:p>
          <a:p>
            <a:pPr>
              <a:lnSpc>
                <a:spcPts val="4800"/>
              </a:lnSpc>
            </a:pPr>
            <a:endParaRPr lang="en-US" sz="3200" spc="32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6300"/>
              </a:lnSpc>
            </a:pPr>
            <a:r>
              <a:rPr lang="en-US" sz="4200" spc="42">
                <a:solidFill>
                  <a:srgbClr val="4B7B67"/>
                </a:solidFill>
                <a:latin typeface="Poppins Light Bold"/>
              </a:rPr>
              <a:t>Diseases</a:t>
            </a:r>
          </a:p>
          <a:p>
            <a:pPr>
              <a:lnSpc>
                <a:spcPts val="4800"/>
              </a:lnSpc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Causes of death in European countries over the years</a:t>
            </a:r>
          </a:p>
          <a:p>
            <a:pPr marL="528320" lvl="1" indent="-264160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Diabetes</a:t>
            </a:r>
          </a:p>
          <a:p>
            <a:pPr marL="528320" lvl="1" indent="-264160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Malnutrition</a:t>
            </a:r>
          </a:p>
          <a:p>
            <a:pPr marL="528320" lvl="1" indent="-264160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Cancers of the digestive system (oral, oesophagus, stomach, colon)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34451" y="6336537"/>
            <a:ext cx="3378415" cy="10473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128" t="51398" r="4633" b="2674"/>
          <a:stretch>
            <a:fillRect/>
          </a:stretch>
        </p:blipFill>
        <p:spPr>
          <a:xfrm>
            <a:off x="13808173" y="2332497"/>
            <a:ext cx="3960300" cy="1144308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Data &amp; Metrics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86083"/>
            <a:ext cx="16230600" cy="531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spc="42" dirty="0">
                <a:solidFill>
                  <a:srgbClr val="4B7B67"/>
                </a:solidFill>
                <a:latin typeface="Poppins Light Bold"/>
              </a:rPr>
              <a:t>Population</a:t>
            </a:r>
          </a:p>
          <a:p>
            <a:pPr>
              <a:lnSpc>
                <a:spcPts val="4799"/>
              </a:lnSpc>
            </a:pPr>
            <a:r>
              <a:rPr lang="en-US" sz="3200" spc="32" dirty="0">
                <a:solidFill>
                  <a:srgbClr val="4B7B67"/>
                </a:solidFill>
                <a:latin typeface="Poppins Light"/>
              </a:rPr>
              <a:t>Total population in European countries over the years</a:t>
            </a:r>
          </a:p>
          <a:p>
            <a:pPr>
              <a:lnSpc>
                <a:spcPts val="4799"/>
              </a:lnSpc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(to normalize the previous data)</a:t>
            </a:r>
          </a:p>
          <a:p>
            <a:pPr>
              <a:lnSpc>
                <a:spcPts val="4799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4800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4800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>
              <a:lnSpc>
                <a:spcPts val="6300"/>
              </a:lnSpc>
            </a:pPr>
            <a:r>
              <a:rPr lang="en-US" sz="3200" spc="32" dirty="0">
                <a:solidFill>
                  <a:srgbClr val="4B7B67"/>
                </a:solidFill>
                <a:latin typeface="Poppins Light Bold"/>
              </a:rPr>
              <a:t>Body Mass Index</a:t>
            </a:r>
          </a:p>
          <a:p>
            <a:pPr>
              <a:lnSpc>
                <a:spcPts val="4800"/>
              </a:lnSpc>
              <a:spcBef>
                <a:spcPct val="0"/>
              </a:spcBef>
            </a:pPr>
            <a:r>
              <a:rPr lang="en-US" sz="3200" spc="32" dirty="0">
                <a:solidFill>
                  <a:srgbClr val="4B7B67"/>
                </a:solidFill>
                <a:latin typeface="Poppins Light"/>
              </a:rPr>
              <a:t>BMI in European countries over the years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68883" y="2609908"/>
            <a:ext cx="1390417" cy="14893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80885" y="6336537"/>
            <a:ext cx="3378415" cy="1047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Data &amp; Metrics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665" r="760" b="665"/>
          <a:stretch>
            <a:fillRect/>
          </a:stretch>
        </p:blipFill>
        <p:spPr>
          <a:xfrm>
            <a:off x="567201" y="2068973"/>
            <a:ext cx="17153598" cy="48541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Results - Nutrition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452002"/>
            <a:ext cx="16230600" cy="180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Sugar consumption is decreasing</a:t>
            </a:r>
          </a:p>
          <a:p>
            <a:pPr marL="528320" lvl="1" indent="-264160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Sugar alternatives are increasing</a:t>
            </a:r>
          </a:p>
          <a:p>
            <a:pPr marL="528320" lvl="1" indent="-264160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4B7B67"/>
                </a:solidFill>
                <a:latin typeface="Poppins Light"/>
              </a:rPr>
              <a:t>Fruits &amp; Veggies are increasing but are still less consumed than sugar!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01061"/>
            <a:ext cx="16230600" cy="819672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Results - Diseases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2540" y="1850356"/>
            <a:ext cx="11442919" cy="59349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Results - Diseases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751208"/>
            <a:ext cx="16230600" cy="248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Stomach cancer is the only one decreasing</a:t>
            </a:r>
          </a:p>
          <a:p>
            <a:pPr marL="528320" lvl="1" indent="-264160">
              <a:lnSpc>
                <a:spcPts val="4799"/>
              </a:lnSpc>
              <a:buFont typeface="Arial"/>
              <a:buChar char="•"/>
            </a:pPr>
            <a:r>
              <a:rPr lang="en-US" sz="3199" spc="31" dirty="0">
                <a:solidFill>
                  <a:srgbClr val="4B7B67"/>
                </a:solidFill>
                <a:latin typeface="Poppins Light"/>
              </a:rPr>
              <a:t>Colon cancer is the deadliest (after lung cancer*) and also the most prevalent (after breast and prostate*)</a:t>
            </a:r>
          </a:p>
          <a:p>
            <a:pPr>
              <a:lnSpc>
                <a:spcPts val="1800"/>
              </a:lnSpc>
            </a:pPr>
            <a:endParaRPr lang="en-US" sz="3199" spc="31" dirty="0">
              <a:solidFill>
                <a:srgbClr val="4B7B67"/>
              </a:solidFill>
              <a:latin typeface="Poppins Light"/>
            </a:endParaRPr>
          </a:p>
          <a:p>
            <a:pPr algn="r">
              <a:lnSpc>
                <a:spcPts val="3600"/>
              </a:lnSpc>
            </a:pPr>
            <a:r>
              <a:rPr lang="en-US" sz="2400" spc="24" dirty="0">
                <a:solidFill>
                  <a:srgbClr val="4B7B67"/>
                </a:solidFill>
                <a:latin typeface="Poppins Light"/>
              </a:rPr>
              <a:t>  * Data from ourworldindata.org/cancer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6694" y="1788245"/>
            <a:ext cx="11754612" cy="82296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88000" cy="1525925"/>
          </a:xfrm>
          <a:prstGeom prst="rect">
            <a:avLst/>
          </a:prstGeom>
          <a:solidFill>
            <a:srgbClr val="4B7B6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68883" y="421025"/>
            <a:ext cx="1390417" cy="7076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4327"/>
            <a:ext cx="1484018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44">
                <a:solidFill>
                  <a:srgbClr val="F8F8F3"/>
                </a:solidFill>
                <a:latin typeface="Poppins Bold Bold Italics"/>
              </a:rPr>
              <a:t>Results - BMI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403</Words>
  <Application>Microsoft Office PowerPoint</Application>
  <PresentationFormat>Personalizados</PresentationFormat>
  <Paragraphs>84</Paragraphs>
  <Slides>16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4" baseType="lpstr">
      <vt:lpstr>Calibri</vt:lpstr>
      <vt:lpstr>Arial</vt:lpstr>
      <vt:lpstr>Poppins Light Bold Italics</vt:lpstr>
      <vt:lpstr>Poppins Light</vt:lpstr>
      <vt:lpstr>Poppins Bold Bold Italics</vt:lpstr>
      <vt:lpstr>Poppins Medium</vt:lpstr>
      <vt:lpstr>Poppins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| Data Analytics | Project #4 | Silvia Nicolau</dc:title>
  <cp:lastModifiedBy>Silvia Nicolau</cp:lastModifiedBy>
  <cp:revision>1</cp:revision>
  <dcterms:created xsi:type="dcterms:W3CDTF">2006-08-16T00:00:00Z</dcterms:created>
  <dcterms:modified xsi:type="dcterms:W3CDTF">2020-03-01T19:25:36Z</dcterms:modified>
  <dc:identifier>DAD1C8hqbJw</dc:identifier>
</cp:coreProperties>
</file>